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reptunghi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Dreptunghi rotunjit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reptunghi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reptunghi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reptunghi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reptunghi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Dreptunghi rotunjit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Dreptunghi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Dreptunghi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Dreptunghi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reptunghi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Dreptunghi rotunjit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reptunghi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reptunghi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Dreptunghi rotunjit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FC5FA1-3D95-4416-9143-535A6E617B76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5C4D98B-4803-4398-9BE8-04D65F6C3E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214282" y="2130425"/>
            <a:ext cx="8715436" cy="1470025"/>
          </a:xfrm>
        </p:spPr>
        <p:txBody>
          <a:bodyPr/>
          <a:lstStyle/>
          <a:p>
            <a:r>
              <a:rPr lang="en-US" b="1" dirty="0" err="1" smtClean="0"/>
              <a:t>Gruparea</a:t>
            </a:r>
            <a:r>
              <a:rPr lang="en-US" b="1" dirty="0" smtClean="0"/>
              <a:t> </a:t>
            </a:r>
            <a:r>
              <a:rPr lang="en-US" b="1" dirty="0" err="1" smtClean="0"/>
              <a:t>datelor</a:t>
            </a:r>
            <a:r>
              <a:rPr lang="en-US" b="1" dirty="0" smtClean="0"/>
              <a:t>. </a:t>
            </a:r>
            <a:r>
              <a:rPr lang="en-US" b="1" dirty="0" err="1" smtClean="0"/>
              <a:t>Clauza</a:t>
            </a:r>
            <a:r>
              <a:rPr lang="en-US" b="1" dirty="0" smtClean="0"/>
              <a:t> GROUP BY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428596" y="0"/>
            <a:ext cx="8229600" cy="4900634"/>
          </a:xfrm>
        </p:spPr>
        <p:txBody>
          <a:bodyPr>
            <a:noAutofit/>
          </a:bodyPr>
          <a:lstStyle/>
          <a:p>
            <a:r>
              <a:rPr lang="ro-RO" sz="2000" dirty="0" smtClean="0"/>
              <a:t>Uneori am putea dori să grupăm liniile dintr-o tabelă şi să obţinem anumite informaţii despre grupurile respective. </a:t>
            </a:r>
            <a:endParaRPr lang="en-US" sz="2000" dirty="0" smtClean="0"/>
          </a:p>
          <a:p>
            <a:r>
              <a:rPr lang="en-US" sz="2400" dirty="0" smtClean="0"/>
              <a:t>FIE: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SELECT </a:t>
            </a:r>
            <a:r>
              <a:rPr lang="en-US" sz="2400" dirty="0">
                <a:solidFill>
                  <a:srgbClr val="FF0000"/>
                </a:solidFill>
              </a:rPr>
              <a:t>AVG(height) FROM students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sz="2400" dirty="0" err="1" smtClean="0">
                <a:solidFill>
                  <a:srgbClr val="FF0000"/>
                </a:solidFill>
              </a:rPr>
              <a:t>Pentru</a:t>
            </a:r>
            <a:r>
              <a:rPr lang="en-US" sz="2400" dirty="0" smtClean="0">
                <a:solidFill>
                  <a:srgbClr val="FF0000"/>
                </a:solidFill>
              </a:rPr>
              <a:t> a </a:t>
            </a:r>
            <a:r>
              <a:rPr lang="en-US" sz="2400" dirty="0" err="1" smtClean="0">
                <a:solidFill>
                  <a:srgbClr val="FF0000"/>
                </a:solidFill>
              </a:rPr>
              <a:t>afisa</a:t>
            </a:r>
            <a:r>
              <a:rPr lang="en-US" sz="2400" dirty="0" smtClean="0">
                <a:solidFill>
                  <a:srgbClr val="FF0000"/>
                </a:solidFill>
              </a:rPr>
              <a:t> media </a:t>
            </a:r>
            <a:r>
              <a:rPr lang="en-US" sz="2400" dirty="0" err="1" smtClean="0">
                <a:solidFill>
                  <a:srgbClr val="FF0000"/>
                </a:solidFill>
              </a:rPr>
              <a:t>inaltimilor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pentru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fiecare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clasa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ar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trebui</a:t>
            </a:r>
            <a:r>
              <a:rPr lang="en-US" sz="2400" dirty="0" smtClean="0">
                <a:solidFill>
                  <a:srgbClr val="FF0000"/>
                </a:solidFill>
              </a:rPr>
              <a:t> ….</a:t>
            </a:r>
          </a:p>
          <a:p>
            <a:pPr>
              <a:buNone/>
            </a:pPr>
            <a:r>
              <a:rPr lang="en-US" sz="2000" b="1" dirty="0"/>
              <a:t>SELECT AVG(height) FROM students WHERE </a:t>
            </a:r>
            <a:r>
              <a:rPr lang="en-US" sz="2000" b="1" dirty="0" err="1"/>
              <a:t>year_in_school</a:t>
            </a:r>
            <a:r>
              <a:rPr lang="en-US" sz="2000" b="1" dirty="0"/>
              <a:t> = 10;</a:t>
            </a:r>
          </a:p>
          <a:p>
            <a:pPr>
              <a:buNone/>
            </a:pPr>
            <a:r>
              <a:rPr lang="en-US" sz="2000" b="1" dirty="0"/>
              <a:t>SELECT AVG(height) FROM students WHERE </a:t>
            </a:r>
            <a:r>
              <a:rPr lang="en-US" sz="2000" b="1" dirty="0" err="1"/>
              <a:t>year_in_school</a:t>
            </a:r>
            <a:r>
              <a:rPr lang="en-US" sz="2000" b="1" dirty="0"/>
              <a:t> = 11;</a:t>
            </a:r>
          </a:p>
          <a:p>
            <a:pPr>
              <a:buNone/>
            </a:pPr>
            <a:r>
              <a:rPr lang="en-US" sz="2000" b="1" dirty="0"/>
              <a:t>SELECT AVG(height) FROM students WHERE </a:t>
            </a:r>
            <a:r>
              <a:rPr lang="en-US" sz="2000" b="1" dirty="0" err="1"/>
              <a:t>year_in_school</a:t>
            </a:r>
            <a:r>
              <a:rPr lang="en-US" sz="2000" b="1" dirty="0"/>
              <a:t> = 12</a:t>
            </a:r>
            <a:r>
              <a:rPr lang="en-US" sz="2000" b="1" dirty="0" smtClean="0"/>
              <a:t>;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Solutia: </a:t>
            </a:r>
            <a:r>
              <a:rPr lang="en-US" sz="2400" dirty="0" err="1" smtClean="0">
                <a:solidFill>
                  <a:srgbClr val="FF0000"/>
                </a:solidFill>
              </a:rPr>
              <a:t>utiliz</a:t>
            </a:r>
            <a:r>
              <a:rPr lang="ro-RO" sz="2400" dirty="0" err="1" smtClean="0">
                <a:solidFill>
                  <a:srgbClr val="FF0000"/>
                </a:solidFill>
              </a:rPr>
              <a:t>ăm</a:t>
            </a:r>
            <a:r>
              <a:rPr lang="ro-RO" sz="2400" dirty="0" smtClean="0">
                <a:solidFill>
                  <a:srgbClr val="FF0000"/>
                </a:solidFill>
              </a:rPr>
              <a:t> GROUP BY </a:t>
            </a:r>
            <a:r>
              <a:rPr lang="en-US" sz="2400" dirty="0" err="1" smtClean="0">
                <a:solidFill>
                  <a:srgbClr val="FF0000"/>
                </a:solidFill>
              </a:rPr>
              <a:t>si</a:t>
            </a:r>
            <a:r>
              <a:rPr lang="en-US" sz="2400" dirty="0" smtClean="0">
                <a:solidFill>
                  <a:srgbClr val="FF0000"/>
                </a:solidFill>
              </a:rPr>
              <a:t> HAVING</a:t>
            </a:r>
          </a:p>
          <a:p>
            <a:pPr>
              <a:buNone/>
            </a:pPr>
            <a:r>
              <a:rPr lang="en-US" sz="1800" b="1" dirty="0" smtClean="0"/>
              <a:t>SELECT </a:t>
            </a:r>
            <a:r>
              <a:rPr lang="en-US" sz="1800" b="1" dirty="0" err="1" smtClean="0"/>
              <a:t>year_in_school</a:t>
            </a:r>
            <a:r>
              <a:rPr lang="en-US" sz="1800" b="1" dirty="0" smtClean="0"/>
              <a:t> ,AVG(height) </a:t>
            </a:r>
          </a:p>
          <a:p>
            <a:pPr>
              <a:buNone/>
            </a:pPr>
            <a:r>
              <a:rPr lang="en-US" sz="1800" b="1" dirty="0" smtClean="0"/>
              <a:t>FROM students </a:t>
            </a:r>
          </a:p>
          <a:p>
            <a:pPr>
              <a:buNone/>
            </a:pPr>
            <a:r>
              <a:rPr lang="en-US" sz="1800" b="1" dirty="0" smtClean="0"/>
              <a:t>GROUP BY YEAR_IN_SCHOOL;</a:t>
            </a:r>
            <a:endParaRPr lang="en-US" sz="1800" b="1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EXEMPLU:</a:t>
            </a:r>
          </a:p>
          <a:p>
            <a:pPr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	 </a:t>
            </a:r>
            <a:r>
              <a:rPr lang="en-US" sz="1600" b="1" dirty="0" smtClean="0"/>
              <a:t>SELECT </a:t>
            </a:r>
            <a:r>
              <a:rPr lang="en-US" sz="1600" b="1" dirty="0" err="1" smtClean="0"/>
              <a:t>department_id</a:t>
            </a:r>
            <a:r>
              <a:rPr lang="en-US" sz="1600" b="1" dirty="0" smtClean="0"/>
              <a:t>, AVG(salary)FROM </a:t>
            </a:r>
            <a:r>
              <a:rPr lang="en-US" sz="1600" b="1" dirty="0" err="1" smtClean="0"/>
              <a:t>employeesGROUP</a:t>
            </a:r>
            <a:r>
              <a:rPr lang="en-US" sz="1600" b="1" dirty="0" smtClean="0"/>
              <a:t> BY </a:t>
            </a:r>
            <a:r>
              <a:rPr lang="en-US" sz="1600" b="1" dirty="0" err="1" smtClean="0"/>
              <a:t>department_id</a:t>
            </a:r>
            <a:r>
              <a:rPr lang="en-US" sz="1600" b="1" dirty="0" smtClean="0"/>
              <a:t>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Reguli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GROUP BY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686319"/>
          </a:xfrm>
        </p:spPr>
        <p:txBody>
          <a:bodyPr>
            <a:normAutofit fontScale="77500" lnSpcReduction="20000"/>
          </a:bodyPr>
          <a:lstStyle/>
          <a:p>
            <a:r>
              <a:rPr lang="ro-RO" dirty="0" smtClean="0"/>
              <a:t>În clauza </a:t>
            </a:r>
            <a:r>
              <a:rPr lang="ro-RO" b="1" dirty="0"/>
              <a:t>GROUP BY</a:t>
            </a:r>
            <a:r>
              <a:rPr lang="ro-RO" dirty="0" smtClean="0"/>
              <a:t> nu se acceptă </a:t>
            </a:r>
            <a:r>
              <a:rPr lang="ro-RO" dirty="0" err="1" smtClean="0"/>
              <a:t>aliasele</a:t>
            </a:r>
            <a:r>
              <a:rPr lang="ro-RO" dirty="0" smtClean="0"/>
              <a:t> coloanelor</a:t>
            </a:r>
            <a:endParaRPr lang="en-US" dirty="0" smtClean="0"/>
          </a:p>
          <a:p>
            <a:r>
              <a:rPr lang="ro-RO" dirty="0" smtClean="0"/>
              <a:t>toate câmpurile care apar în select în afara funcţiilor de grup trebuie să apară în clauza </a:t>
            </a:r>
            <a:r>
              <a:rPr lang="en-US" b="1" dirty="0" smtClean="0"/>
              <a:t>G</a:t>
            </a:r>
            <a:r>
              <a:rPr lang="ro-RO" b="1" dirty="0" smtClean="0"/>
              <a:t>ROUP BY</a:t>
            </a:r>
            <a:endParaRPr lang="en-US" b="1" dirty="0" smtClean="0"/>
          </a:p>
          <a:p>
            <a:r>
              <a:rPr lang="ro-RO" dirty="0" smtClean="0"/>
              <a:t>în clauza </a:t>
            </a:r>
            <a:r>
              <a:rPr lang="ro-RO" b="1" dirty="0" smtClean="0"/>
              <a:t>GR</a:t>
            </a:r>
            <a:r>
              <a:rPr lang="en-US" b="1" dirty="0" smtClean="0"/>
              <a:t>O</a:t>
            </a:r>
            <a:r>
              <a:rPr lang="ro-RO" b="1" dirty="0" smtClean="0"/>
              <a:t>UP </a:t>
            </a:r>
            <a:r>
              <a:rPr lang="ro-RO" b="1" dirty="0"/>
              <a:t>BY</a:t>
            </a:r>
            <a:r>
              <a:rPr lang="ro-RO" dirty="0" smtClean="0"/>
              <a:t> pot să apară şi alte coloane care nu apar în </a:t>
            </a:r>
            <a:r>
              <a:rPr lang="ro-RO" b="1" dirty="0" smtClean="0"/>
              <a:t>SELECT</a:t>
            </a:r>
            <a:endParaRPr lang="en-US" b="1" dirty="0" smtClean="0"/>
          </a:p>
          <a:p>
            <a:pPr lvl="1"/>
            <a:r>
              <a:rPr lang="en-US" b="1" dirty="0" err="1" smtClean="0"/>
              <a:t>Exemplu</a:t>
            </a:r>
            <a:r>
              <a:rPr lang="en-US" b="1" dirty="0" smtClean="0"/>
              <a:t>:	 </a:t>
            </a:r>
            <a:r>
              <a:rPr lang="en-US" b="1" dirty="0"/>
              <a:t>SELECT MAX(salary) FROM employees</a:t>
            </a:r>
            <a:endParaRPr lang="en-US" dirty="0" smtClean="0"/>
          </a:p>
          <a:p>
            <a:pPr lvl="4">
              <a:buNone/>
            </a:pPr>
            <a:r>
              <a:rPr lang="en-US" sz="2600" b="1" dirty="0"/>
              <a:t>GROUP BY </a:t>
            </a:r>
            <a:r>
              <a:rPr lang="en-US" sz="2600" b="1" dirty="0" err="1" smtClean="0"/>
              <a:t>department_id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Identificati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erorile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SELECT </a:t>
            </a:r>
            <a:r>
              <a:rPr lang="en-US" sz="2800" dirty="0" err="1"/>
              <a:t>job_id</a:t>
            </a:r>
            <a:r>
              <a:rPr lang="en-US" sz="2800" dirty="0"/>
              <a:t>, </a:t>
            </a:r>
            <a:r>
              <a:rPr lang="en-US" sz="2800" dirty="0" err="1"/>
              <a:t>last_name</a:t>
            </a:r>
            <a:r>
              <a:rPr lang="en-US" sz="2800" dirty="0"/>
              <a:t>, AVG(salary)</a:t>
            </a:r>
          </a:p>
          <a:p>
            <a:pPr>
              <a:buNone/>
            </a:pPr>
            <a:r>
              <a:rPr lang="en-US" sz="2800" dirty="0" smtClean="0"/>
              <a:t>	FROM </a:t>
            </a:r>
            <a:r>
              <a:rPr lang="en-US" sz="2800" dirty="0"/>
              <a:t>employees</a:t>
            </a:r>
          </a:p>
          <a:p>
            <a:pPr>
              <a:buNone/>
            </a:pPr>
            <a:r>
              <a:rPr lang="en-US" sz="2800" dirty="0" smtClean="0"/>
              <a:t>	GROUP </a:t>
            </a:r>
            <a:r>
              <a:rPr lang="en-US" sz="2800" dirty="0"/>
              <a:t>BY </a:t>
            </a:r>
            <a:r>
              <a:rPr lang="en-US" sz="2800" dirty="0" err="1"/>
              <a:t>job_id</a:t>
            </a:r>
            <a:r>
              <a:rPr lang="en-US" sz="2800" dirty="0" smtClean="0"/>
              <a:t>;</a:t>
            </a:r>
          </a:p>
          <a:p>
            <a:pPr>
              <a:buNone/>
            </a:pPr>
            <a:r>
              <a:rPr lang="en-US" sz="2800" b="1" dirty="0" smtClean="0"/>
              <a:t>2.</a:t>
            </a:r>
            <a:r>
              <a:rPr lang="en-US" sz="2800" b="1" dirty="0" smtClean="0">
                <a:solidFill>
                  <a:srgbClr val="FF0000"/>
                </a:solidFill>
              </a:rPr>
              <a:t>	</a:t>
            </a:r>
            <a:r>
              <a:rPr lang="en-US" sz="2400" dirty="0"/>
              <a:t>SELECT </a:t>
            </a:r>
            <a:r>
              <a:rPr lang="en-US" sz="2400" dirty="0" err="1"/>
              <a:t>department_id</a:t>
            </a:r>
            <a:r>
              <a:rPr lang="en-US" sz="2400" dirty="0"/>
              <a:t> As </a:t>
            </a:r>
            <a:r>
              <a:rPr lang="en-US" sz="2400" b="1" dirty="0" err="1"/>
              <a:t>Departament</a:t>
            </a:r>
            <a:r>
              <a:rPr lang="en-US" sz="2400" dirty="0"/>
              <a:t>, </a:t>
            </a:r>
            <a:endParaRPr lang="en-US" sz="2400" dirty="0" smtClean="0"/>
          </a:p>
          <a:p>
            <a:pPr>
              <a:buNone/>
            </a:pPr>
            <a:r>
              <a:rPr lang="en-US" sz="2400" dirty="0"/>
              <a:t>	 </a:t>
            </a:r>
            <a:r>
              <a:rPr lang="en-US" sz="2400" dirty="0" err="1"/>
              <a:t>job_id</a:t>
            </a:r>
            <a:r>
              <a:rPr lang="en-US" sz="2400" dirty="0"/>
              <a:t>, MAX(salary)</a:t>
            </a:r>
            <a:endParaRPr lang="en-US" sz="2400" dirty="0" smtClean="0"/>
          </a:p>
          <a:p>
            <a:pPr>
              <a:buNone/>
            </a:pPr>
            <a:r>
              <a:rPr lang="en-US" sz="2400" dirty="0"/>
              <a:t>	FROM employees GROUP BY </a:t>
            </a:r>
            <a:r>
              <a:rPr lang="en-US" sz="2400" b="1" dirty="0" err="1"/>
              <a:t>Departament</a:t>
            </a:r>
            <a:r>
              <a:rPr lang="en-US" sz="2400" b="1" dirty="0"/>
              <a:t>, </a:t>
            </a:r>
            <a:r>
              <a:rPr lang="en-US" sz="2400" dirty="0" err="1"/>
              <a:t>job_id</a:t>
            </a:r>
            <a:endParaRPr lang="en-US" sz="2400" dirty="0" smtClean="0"/>
          </a:p>
          <a:p>
            <a:pPr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HAVING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gasi</a:t>
            </a:r>
            <a:r>
              <a:rPr lang="en-US" dirty="0" smtClean="0"/>
              <a:t> </a:t>
            </a:r>
            <a:r>
              <a:rPr lang="en-US" dirty="0" err="1" smtClean="0"/>
              <a:t>salriul</a:t>
            </a:r>
            <a:r>
              <a:rPr lang="en-US" dirty="0" smtClean="0"/>
              <a:t> maxim din </a:t>
            </a:r>
            <a:r>
              <a:rPr lang="en-US" dirty="0" err="1" smtClean="0"/>
              <a:t>fiecare</a:t>
            </a:r>
            <a:r>
              <a:rPr lang="en-US" dirty="0" smtClean="0"/>
              <a:t> department</a:t>
            </a:r>
            <a:r>
              <a:rPr lang="en-US" dirty="0"/>
              <a:t>,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departamentele</a:t>
            </a:r>
            <a:r>
              <a:rPr lang="en-US" dirty="0" smtClean="0"/>
              <a:t> care au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 de un </a:t>
            </a:r>
            <a:r>
              <a:rPr lang="en-US" dirty="0" err="1" smtClean="0"/>
              <a:t>angajat.Ce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gresit</a:t>
            </a:r>
            <a:r>
              <a:rPr lang="en-US" dirty="0" smtClean="0"/>
              <a:t> in </a:t>
            </a:r>
            <a:r>
              <a:rPr lang="en-US" dirty="0" err="1" smtClean="0"/>
              <a:t>urmatorul</a:t>
            </a:r>
            <a:r>
              <a:rPr lang="en-US" dirty="0" smtClean="0"/>
              <a:t> select?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SELECT </a:t>
            </a:r>
            <a:r>
              <a:rPr lang="en-US" b="1" dirty="0" err="1">
                <a:solidFill>
                  <a:srgbClr val="FF0000"/>
                </a:solidFill>
              </a:rPr>
              <a:t>department_id</a:t>
            </a:r>
            <a:r>
              <a:rPr lang="en-US" b="1" dirty="0">
                <a:solidFill>
                  <a:srgbClr val="FF0000"/>
                </a:solidFill>
              </a:rPr>
              <a:t>, MAX(salary)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FROM employees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WHERE COUNT(*) &gt; 1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GROUP BY </a:t>
            </a:r>
            <a:r>
              <a:rPr lang="en-US" b="1" dirty="0" err="1">
                <a:solidFill>
                  <a:srgbClr val="FF0000"/>
                </a:solidFill>
              </a:rPr>
              <a:t>department_id</a:t>
            </a:r>
            <a:r>
              <a:rPr lang="en-US" b="1" dirty="0">
                <a:solidFill>
                  <a:srgbClr val="FF0000"/>
                </a:solidFill>
              </a:rPr>
              <a:t>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SELECT </a:t>
            </a:r>
            <a:r>
              <a:rPr lang="en-US" dirty="0" err="1"/>
              <a:t>department_id</a:t>
            </a:r>
            <a:r>
              <a:rPr lang="en-US" dirty="0"/>
              <a:t>, MAX(salary)</a:t>
            </a:r>
          </a:p>
          <a:p>
            <a:pPr>
              <a:buNone/>
            </a:pPr>
            <a:r>
              <a:rPr lang="en-US" dirty="0"/>
              <a:t>FROM employees</a:t>
            </a:r>
          </a:p>
          <a:p>
            <a:pPr>
              <a:buNone/>
            </a:pPr>
            <a:r>
              <a:rPr lang="en-US" dirty="0"/>
              <a:t>GROUP BY </a:t>
            </a:r>
            <a:r>
              <a:rPr lang="en-US" dirty="0" err="1"/>
              <a:t>department_id</a:t>
            </a:r>
            <a:endParaRPr lang="en-US" dirty="0"/>
          </a:p>
          <a:p>
            <a:pPr>
              <a:buNone/>
            </a:pPr>
            <a:r>
              <a:rPr lang="en-US" dirty="0"/>
              <a:t>HAVING COUNT(*) &gt; 1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Se </a:t>
            </a:r>
            <a:r>
              <a:rPr lang="en-US" dirty="0" err="1" smtClean="0">
                <a:solidFill>
                  <a:srgbClr val="FF0000"/>
                </a:solidFill>
              </a:rPr>
              <a:t>utilizeaza</a:t>
            </a:r>
            <a:r>
              <a:rPr lang="en-US" dirty="0" smtClean="0">
                <a:solidFill>
                  <a:srgbClr val="FF0000"/>
                </a:solidFill>
              </a:rPr>
              <a:t> HAVING </a:t>
            </a:r>
            <a:r>
              <a:rPr lang="en-US" dirty="0" err="1" smtClean="0">
                <a:solidFill>
                  <a:srgbClr val="FF0000"/>
                </a:solidFill>
              </a:rPr>
              <a:t>pentru</a:t>
            </a:r>
            <a:r>
              <a:rPr lang="en-US" dirty="0" smtClean="0">
                <a:solidFill>
                  <a:srgbClr val="FF0000"/>
                </a:solidFill>
              </a:rPr>
              <a:t> a </a:t>
            </a:r>
            <a:r>
              <a:rPr lang="en-US" dirty="0" err="1" smtClean="0">
                <a:solidFill>
                  <a:srgbClr val="FF0000"/>
                </a:solidFill>
              </a:rPr>
              <a:t>limita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grupurile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dar</a:t>
            </a:r>
            <a:r>
              <a:rPr lang="en-US" dirty="0" smtClean="0">
                <a:solidFill>
                  <a:srgbClr val="FF0000"/>
                </a:solidFill>
              </a:rPr>
              <a:t> WHERE </a:t>
            </a:r>
            <a:r>
              <a:rPr lang="en-US" dirty="0" err="1" smtClean="0">
                <a:solidFill>
                  <a:srgbClr val="FF0000"/>
                </a:solidFill>
              </a:rPr>
              <a:t>pentru</a:t>
            </a:r>
            <a:r>
              <a:rPr lang="en-US" dirty="0" smtClean="0">
                <a:solidFill>
                  <a:srgbClr val="FF0000"/>
                </a:solidFill>
              </a:rPr>
              <a:t> a </a:t>
            </a:r>
            <a:r>
              <a:rPr lang="en-US" dirty="0" err="1" smtClean="0">
                <a:solidFill>
                  <a:srgbClr val="FF0000"/>
                </a:solidFill>
              </a:rPr>
              <a:t>limita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liniile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sunt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selectate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pentru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grupare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Ordinea</a:t>
            </a:r>
            <a:r>
              <a:rPr lang="en-US" dirty="0" smtClean="0"/>
              <a:t> </a:t>
            </a:r>
            <a:r>
              <a:rPr lang="en-US" dirty="0" err="1" smtClean="0"/>
              <a:t>clauzelor</a:t>
            </a:r>
            <a:r>
              <a:rPr lang="en-US" dirty="0" smtClean="0"/>
              <a:t> select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SELECT column, </a:t>
            </a:r>
            <a:r>
              <a:rPr lang="en-US" dirty="0" err="1"/>
              <a:t>group_function</a:t>
            </a:r>
            <a:endParaRPr lang="en-US" dirty="0"/>
          </a:p>
          <a:p>
            <a:r>
              <a:rPr lang="en-US" dirty="0"/>
              <a:t>FROM table</a:t>
            </a:r>
          </a:p>
          <a:p>
            <a:r>
              <a:rPr lang="en-US" dirty="0"/>
              <a:t>WHERE </a:t>
            </a:r>
          </a:p>
          <a:p>
            <a:r>
              <a:rPr lang="en-US" dirty="0"/>
              <a:t>GROUP BY</a:t>
            </a:r>
          </a:p>
          <a:p>
            <a:r>
              <a:rPr lang="en-US" dirty="0"/>
              <a:t>HAVING</a:t>
            </a:r>
          </a:p>
          <a:p>
            <a:r>
              <a:rPr lang="en-US" dirty="0"/>
              <a:t>ORDER BY</a:t>
            </a:r>
          </a:p>
        </p:txBody>
      </p:sp>
      <p:pic>
        <p:nvPicPr>
          <p:cNvPr id="4" name="Imagine 3" descr="image0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285992"/>
            <a:ext cx="5857916" cy="378621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hilibru">
  <a:themeElements>
    <a:clrScheme name="Echilibru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chilibru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chilibru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</TotalTime>
  <Words>236</Words>
  <Application>Microsoft Office PowerPoint</Application>
  <PresentationFormat>Expunere pe ecran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6</vt:i4>
      </vt:variant>
    </vt:vector>
  </HeadingPairs>
  <TitlesOfParts>
    <vt:vector size="7" baseType="lpstr">
      <vt:lpstr>Echilibru</vt:lpstr>
      <vt:lpstr>Gruparea datelor. Clauza GROUP BY</vt:lpstr>
      <vt:lpstr>Diapozitivul 2</vt:lpstr>
      <vt:lpstr>Reguli pentru GROUP BY</vt:lpstr>
      <vt:lpstr>HAVING</vt:lpstr>
      <vt:lpstr>Solutia</vt:lpstr>
      <vt:lpstr>Ordinea clauzelor select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Gruparea datelor. Clauza GROUP BY</dc:title>
  <dc:creator>User</dc:creator>
  <cp:lastModifiedBy>User</cp:lastModifiedBy>
  <cp:revision>3</cp:revision>
  <dcterms:created xsi:type="dcterms:W3CDTF">2013-03-12T20:30:45Z</dcterms:created>
  <dcterms:modified xsi:type="dcterms:W3CDTF">2013-03-12T20:54:34Z</dcterms:modified>
</cp:coreProperties>
</file>